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0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8" roundtripDataSignature="AMtx7mgxEhZBwk/5v31PRi2n9XLqS7SK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customschemas.google.com/relationships/presentationmetadata" Target="meta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https://www.geeksforgeeks.org/depth-wise-separable-convolutional-neural-networks/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7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7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7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7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7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7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5" name="Google Shape;105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" name="Google Shape;10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6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6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6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6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3" name="Google Shape;13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6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7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7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8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8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57.png"/><Relationship Id="rId5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5.png"/><Relationship Id="rId4" Type="http://schemas.openxmlformats.org/officeDocument/2006/relationships/image" Target="../media/image66.png"/><Relationship Id="rId5" Type="http://schemas.openxmlformats.org/officeDocument/2006/relationships/image" Target="../media/image7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Relationship Id="rId4" Type="http://schemas.openxmlformats.org/officeDocument/2006/relationships/image" Target="../media/image58.png"/><Relationship Id="rId5" Type="http://schemas.openxmlformats.org/officeDocument/2006/relationships/image" Target="../media/image6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png"/><Relationship Id="rId4" Type="http://schemas.openxmlformats.org/officeDocument/2006/relationships/image" Target="../media/image23.png"/><Relationship Id="rId5" Type="http://schemas.openxmlformats.org/officeDocument/2006/relationships/image" Target="../media/image65.png"/><Relationship Id="rId6" Type="http://schemas.openxmlformats.org/officeDocument/2006/relationships/image" Target="../media/image9.png"/><Relationship Id="rId7" Type="http://schemas.openxmlformats.org/officeDocument/2006/relationships/image" Target="../media/image6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2.png"/><Relationship Id="rId4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1.png"/><Relationship Id="rId4" Type="http://schemas.openxmlformats.org/officeDocument/2006/relationships/image" Target="../media/image67.png"/><Relationship Id="rId5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11" Type="http://schemas.openxmlformats.org/officeDocument/2006/relationships/image" Target="../media/image17.png"/><Relationship Id="rId10" Type="http://schemas.openxmlformats.org/officeDocument/2006/relationships/image" Target="../media/image54.png"/><Relationship Id="rId9" Type="http://schemas.openxmlformats.org/officeDocument/2006/relationships/image" Target="../media/image72.png"/><Relationship Id="rId5" Type="http://schemas.openxmlformats.org/officeDocument/2006/relationships/image" Target="../media/image9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200"/>
              <a:t>DLP: CV module</a:t>
            </a:r>
            <a:endParaRPr sz="4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200"/>
              <a:t>Image Pre-processing</a:t>
            </a:r>
            <a:endParaRPr sz="4200"/>
          </a:p>
        </p:txBody>
      </p:sp>
      <p:sp>
        <p:nvSpPr>
          <p:cNvPr id="145" name="Google Shape;145;p1"/>
          <p:cNvSpPr txBox="1"/>
          <p:nvPr/>
        </p:nvSpPr>
        <p:spPr>
          <a:xfrm>
            <a:off x="311700" y="30627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Kaushik Mitra</a:t>
            </a:r>
            <a:endParaRPr b="0" i="0" sz="2800" u="none" cap="none" strike="noStrik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Electrical Engineering</a:t>
            </a:r>
            <a:endParaRPr b="0" i="0" sz="2800" u="none" cap="none" strike="noStrik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IIT Madras</a:t>
            </a:r>
            <a:endParaRPr b="0" i="0" sz="2800" u="none" cap="none" strike="noStrik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"/>
          <p:cNvSpPr txBox="1"/>
          <p:nvPr>
            <p:ph type="title"/>
          </p:nvPr>
        </p:nvSpPr>
        <p:spPr>
          <a:xfrm>
            <a:off x="311700" y="-16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Image denoising</a:t>
            </a:r>
            <a:endParaRPr/>
          </a:p>
        </p:txBody>
      </p:sp>
      <p:pic>
        <p:nvPicPr>
          <p:cNvPr descr="clean_img.png" id="236" name="Google Shape;23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400" y="708750"/>
            <a:ext cx="260032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isy_img.png" id="237" name="Google Shape;23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7800" y="708750"/>
            <a:ext cx="260032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0"/>
          <p:cNvSpPr txBox="1"/>
          <p:nvPr>
            <p:ph type="title"/>
          </p:nvPr>
        </p:nvSpPr>
        <p:spPr>
          <a:xfrm>
            <a:off x="5580425" y="4442550"/>
            <a:ext cx="16338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Clean image</a:t>
            </a:r>
            <a:endParaRPr sz="1800"/>
          </a:p>
        </p:txBody>
      </p:sp>
      <p:sp>
        <p:nvSpPr>
          <p:cNvPr id="239" name="Google Shape;239;p10"/>
          <p:cNvSpPr txBox="1"/>
          <p:nvPr>
            <p:ph type="title"/>
          </p:nvPr>
        </p:nvSpPr>
        <p:spPr>
          <a:xfrm>
            <a:off x="2102325" y="4423550"/>
            <a:ext cx="16338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Noisy image</a:t>
            </a:r>
            <a:endParaRPr sz="1800"/>
          </a:p>
        </p:txBody>
      </p:sp>
      <p:sp>
        <p:nvSpPr>
          <p:cNvPr id="240" name="Google Shape;240;p10"/>
          <p:cNvSpPr txBox="1"/>
          <p:nvPr/>
        </p:nvSpPr>
        <p:spPr>
          <a:xfrm>
            <a:off x="5001975" y="4788225"/>
            <a:ext cx="42465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*Slide courtesy, Computational photography, denoising, Jongmin Baek 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4130975" y="2496125"/>
            <a:ext cx="870900" cy="44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9237" y="1055875"/>
            <a:ext cx="5520612" cy="32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1"/>
          <p:cNvSpPr txBox="1"/>
          <p:nvPr/>
        </p:nvSpPr>
        <p:spPr>
          <a:xfrm>
            <a:off x="5842200" y="4366063"/>
            <a:ext cx="24036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of MPRNet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11"/>
          <p:cNvSpPr txBox="1"/>
          <p:nvPr>
            <p:ph idx="1" type="body"/>
          </p:nvPr>
        </p:nvSpPr>
        <p:spPr>
          <a:xfrm>
            <a:off x="0" y="1000075"/>
            <a:ext cx="3572100" cy="3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Learns the contextualized features using encoder-decoder architectures and later combines them with a high-resolution branch that retains local information.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Multi-stage architecture progressively refines image quality across several stages.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Parallel branches extract multi-scale features for capturing both local and global information.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stage outputs intermediate results, passed to the next for further enhancement.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MPRNet: Multi-Stage Progressive Image Restoration</a:t>
            </a:r>
            <a:r>
              <a:rPr baseline="30000" lang="en" sz="2500"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endParaRPr baseline="30000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11"/>
          <p:cNvSpPr txBox="1"/>
          <p:nvPr>
            <p:ph idx="1" type="body"/>
          </p:nvPr>
        </p:nvSpPr>
        <p:spPr>
          <a:xfrm>
            <a:off x="4029375" y="4605575"/>
            <a:ext cx="4896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Zamir, S.W., Arora, A., Khan, S., Hayat, M., Khan, F.S., Yang, M.H. and Shao, L., 2021. Multi-stage progressive image restoration. In Proceedings of the IEEE/CVF conference on computer vision and pattern recognition (pp. 14821-14831).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MPRNet: Encoder-decoder architecture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12"/>
          <p:cNvSpPr txBox="1"/>
          <p:nvPr/>
        </p:nvSpPr>
        <p:spPr>
          <a:xfrm>
            <a:off x="5955925" y="4653663"/>
            <a:ext cx="24036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Encoder-decoder subnetwork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1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Encoder-Decoder Architecture: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encoder-decoder subnetwork is based on the standard U-Net architecture.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incorporates Channel Attention Blocks (CABs) for enhanced feature extraction at multiple scales.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Bilinear upsampling followed by convolution is used to increase spatial resolution.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8" name="Google Shape;2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3676" y="3282350"/>
            <a:ext cx="2768100" cy="14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3350" y="560525"/>
            <a:ext cx="4357192" cy="258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Channel Attention Block (CAB) </a:t>
            </a:r>
            <a:endParaRPr/>
          </a:p>
        </p:txBody>
      </p:sp>
      <p:pic>
        <p:nvPicPr>
          <p:cNvPr id="265" name="Google Shape;26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60525"/>
            <a:ext cx="8839203" cy="227378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3"/>
          <p:cNvSpPr txBox="1"/>
          <p:nvPr/>
        </p:nvSpPr>
        <p:spPr>
          <a:xfrm>
            <a:off x="397175" y="3042225"/>
            <a:ext cx="85206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Channel attention map is for exploiting the inter-channel relationship of features. </a:t>
            </a:r>
            <a:endParaRPr b="0" i="0" sz="1400" u="none" cap="none" strike="noStrike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Channel attention focuses on ‘what’ is meaningful given an input image. To compute the channel attention, the spatial dimension of the input feature map is squeezed using average-pooling and max-pooling, generating two different spatial context descriptors.</a:t>
            </a:r>
            <a:endParaRPr b="0" i="0" sz="1400" u="none" cap="none" strike="noStrike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2700" rtl="0" algn="l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Both descriptors are then forwarded to a shared network to produce the channel attention map </a:t>
            </a:r>
            <a:endParaRPr b="0" i="0" sz="1400" u="none" cap="none" strike="noStrike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3"/>
          <p:cNvSpPr txBox="1"/>
          <p:nvPr/>
        </p:nvSpPr>
        <p:spPr>
          <a:xfrm>
            <a:off x="4905675" y="2733975"/>
            <a:ext cx="4356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courtesy CBAM: Convolutional Block Attention Module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MPRNet: Original Resolution Subnetwork (ORSNet)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14"/>
          <p:cNvSpPr txBox="1"/>
          <p:nvPr/>
        </p:nvSpPr>
        <p:spPr>
          <a:xfrm>
            <a:off x="4848463" y="4825125"/>
            <a:ext cx="4391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Original resolution block (ORB) in ORSNet subnetwork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14"/>
          <p:cNvSpPr txBox="1"/>
          <p:nvPr>
            <p:ph idx="1" type="body"/>
          </p:nvPr>
        </p:nvSpPr>
        <p:spPr>
          <a:xfrm>
            <a:off x="83100" y="10762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Resolution Subnetwork (ORSNet):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Preserves fine details in image restoration.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Operates without downsampling, producing spatially-enriched high-resolution features.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Composed of multiple Original-Resolution Blocks (ORBs), each containing Channel Attention Blocks (CABs).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5" name="Google Shape;2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7800" y="3229275"/>
            <a:ext cx="3546125" cy="15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3793" y="636725"/>
            <a:ext cx="4228828" cy="25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MPRNet: Cross-stage Feature Fusion (CSFF)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Cross-stage Feature Fusion (CSFF) module: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CSFF is integrated between encoder-decoders and between the encoder-decoder and ORSNet.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from one stage are refined using 1×1 convolutions before being passed to the next stage for aggregation.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information loss, enhances feature enrichment across stages, and stabilizes the network optimization process, facilitating the addition of more stages.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15"/>
          <p:cNvSpPr txBox="1"/>
          <p:nvPr/>
        </p:nvSpPr>
        <p:spPr>
          <a:xfrm>
            <a:off x="4848463" y="4825125"/>
            <a:ext cx="4391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Cross-stage Feature Fusion (CSFF) module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4" name="Google Shape;28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3600" y="745950"/>
            <a:ext cx="4044877" cy="24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8574" y="3298452"/>
            <a:ext cx="3064953" cy="15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MPRNet: Supervised Attention Module (SAM)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1" name="Google Shape;29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7750" y="2873675"/>
            <a:ext cx="3652426" cy="19519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6"/>
          <p:cNvSpPr txBox="1"/>
          <p:nvPr/>
        </p:nvSpPr>
        <p:spPr>
          <a:xfrm>
            <a:off x="5226175" y="4794900"/>
            <a:ext cx="3863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Supervised Attention Module (SAM)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Supervised Attention Module (SAM):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Introduced between stages to improve performance in multi-stage image restoration networks.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 provides ground-truth supervisory signals for progressive image restoration at each stage.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generates attention maps to suppress less informative features, allowing only useful features to propagate to the next stage.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4" name="Google Shape;29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1474" y="562275"/>
            <a:ext cx="3712550" cy="22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MPRNet: Multi-Stage Progressive Image Restoration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17"/>
          <p:cNvSpPr txBox="1"/>
          <p:nvPr>
            <p:ph idx="1" type="body"/>
          </p:nvPr>
        </p:nvSpPr>
        <p:spPr>
          <a:xfrm>
            <a:off x="311700" y="1152475"/>
            <a:ext cx="84768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any given stage S, instead of directly predicting a restored image Xs , the model predicts a residual image Rs to which the degraded input image I is added to obtain: Xs = I + Rs .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1" name="Google Shape;3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200" y="3584850"/>
            <a:ext cx="3296400" cy="66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602" y="1957402"/>
            <a:ext cx="3474331" cy="7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400" y="2805127"/>
            <a:ext cx="3474331" cy="7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7"/>
          <p:cNvSpPr txBox="1"/>
          <p:nvPr>
            <p:ph idx="1" type="body"/>
          </p:nvPr>
        </p:nvSpPr>
        <p:spPr>
          <a:xfrm>
            <a:off x="5355900" y="1865025"/>
            <a:ext cx="3296400" cy="21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= ground-truth image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i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aseline="-25000" i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Charbonnier loss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i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aseline="-25000" i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edge loss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∆ denotes the Laplacian operator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ε = 10−3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 = 0.05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MPRNet 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0" name="Google Shape;310;p18"/>
          <p:cNvPicPr preferRelativeResize="0"/>
          <p:nvPr/>
        </p:nvPicPr>
        <p:blipFill rotWithShape="1">
          <a:blip r:embed="rId3">
            <a:alphaModFix/>
          </a:blip>
          <a:srcRect b="50005" l="0" r="0" t="0"/>
          <a:stretch/>
        </p:blipFill>
        <p:spPr>
          <a:xfrm>
            <a:off x="-294575" y="762200"/>
            <a:ext cx="9696600" cy="34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MPRNet 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6" name="Google Shape;316;p19"/>
          <p:cNvPicPr preferRelativeResize="0"/>
          <p:nvPr/>
        </p:nvPicPr>
        <p:blipFill rotWithShape="1">
          <a:blip r:embed="rId3">
            <a:alphaModFix/>
          </a:blip>
          <a:srcRect b="0" l="0" r="0" t="49995"/>
          <a:stretch/>
        </p:blipFill>
        <p:spPr>
          <a:xfrm>
            <a:off x="66975" y="992138"/>
            <a:ext cx="9144001" cy="3237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we covered last time</a:t>
            </a:r>
            <a:endParaRPr/>
          </a:p>
        </p:txBody>
      </p:sp>
      <p:sp>
        <p:nvSpPr>
          <p:cNvPr id="151" name="Google Shape;151;p2"/>
          <p:cNvSpPr txBox="1"/>
          <p:nvPr>
            <p:ph idx="1" type="body"/>
          </p:nvPr>
        </p:nvSpPr>
        <p:spPr>
          <a:xfrm>
            <a:off x="5886900" y="2976875"/>
            <a:ext cx="4123800" cy="21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❖"/>
            </a:pPr>
            <a:r>
              <a:rPr lang="en" sz="1600"/>
              <a:t>Advantage of CNN over MLP</a:t>
            </a:r>
            <a:endParaRPr sz="16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Local connectivity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Parameter sharing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Efficient runtime and storage</a:t>
            </a:r>
            <a:endParaRPr sz="12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❖"/>
            </a:pPr>
            <a:r>
              <a:rPr lang="en" sz="1600"/>
              <a:t>Different layers in CNN</a:t>
            </a:r>
            <a:endParaRPr sz="16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Convolutional layer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ReLU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Pooling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Fully connected layer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2" name="Google Shape;15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100" y="846175"/>
            <a:ext cx="2868826" cy="215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0625" y="865325"/>
            <a:ext cx="2868841" cy="215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4925" y="846174"/>
            <a:ext cx="2868851" cy="215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300" y="3109788"/>
            <a:ext cx="2514125" cy="18843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"/>
          <p:cNvSpPr txBox="1"/>
          <p:nvPr>
            <p:ph idx="1" type="body"/>
          </p:nvPr>
        </p:nvSpPr>
        <p:spPr>
          <a:xfrm>
            <a:off x="2838900" y="2976875"/>
            <a:ext cx="34260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❖"/>
            </a:pPr>
            <a:r>
              <a:rPr lang="en" sz="1600"/>
              <a:t>Our focus in this course</a:t>
            </a:r>
            <a:endParaRPr sz="16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/>
              <a:t>Object Recognition</a:t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/>
              <a:t>Object Detection</a:t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/>
              <a:t>Depth from single image</a:t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b="1" lang="en" sz="1500"/>
              <a:t>Image pre-processing</a:t>
            </a:r>
            <a:endParaRPr b="1" sz="15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>
            <p:ph type="title"/>
          </p:nvPr>
        </p:nvSpPr>
        <p:spPr>
          <a:xfrm>
            <a:off x="311700" y="212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0000FF"/>
                </a:solidFill>
              </a:rPr>
              <a:t>Image super-resolution</a:t>
            </a:r>
            <a:endParaRPr sz="3200">
              <a:solidFill>
                <a:srgbClr val="0000FF"/>
              </a:solidFill>
            </a:endParaRPr>
          </a:p>
        </p:txBody>
      </p:sp>
      <p:pic>
        <p:nvPicPr>
          <p:cNvPr descr="input_small3.png" id="322" name="Google Shape;32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000" y="1624950"/>
            <a:ext cx="2368475" cy="19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0"/>
          <p:cNvSpPr/>
          <p:nvPr/>
        </p:nvSpPr>
        <p:spPr>
          <a:xfrm>
            <a:off x="3700325" y="2381150"/>
            <a:ext cx="1014000" cy="50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3.png" id="324" name="Google Shape;32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5325" y="1013550"/>
            <a:ext cx="3820075" cy="314841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0"/>
          <p:cNvSpPr txBox="1"/>
          <p:nvPr/>
        </p:nvSpPr>
        <p:spPr>
          <a:xfrm>
            <a:off x="125175" y="4712025"/>
            <a:ext cx="4818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*Slide courtesy, Super Resolution From a Single Image, iccv 2009, Glasner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/>
          <p:nvPr>
            <p:ph type="title"/>
          </p:nvPr>
        </p:nvSpPr>
        <p:spPr>
          <a:xfrm>
            <a:off x="311700" y="212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Super-resolution - 1D signal and 2-D signal</a:t>
            </a:r>
            <a:endParaRPr/>
          </a:p>
        </p:txBody>
      </p:sp>
      <p:sp>
        <p:nvSpPr>
          <p:cNvPr id="331" name="Google Shape;331;p21"/>
          <p:cNvSpPr txBox="1"/>
          <p:nvPr/>
        </p:nvSpPr>
        <p:spPr>
          <a:xfrm>
            <a:off x="1402400" y="1146550"/>
            <a:ext cx="54579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    b      c      d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1"/>
          <p:cNvSpPr txBox="1"/>
          <p:nvPr/>
        </p:nvSpPr>
        <p:spPr>
          <a:xfrm>
            <a:off x="123200" y="1146550"/>
            <a:ext cx="10329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HR signal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123200" y="1756150"/>
            <a:ext cx="12129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LR signal-1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1"/>
          <p:cNvSpPr/>
          <p:nvPr/>
        </p:nvSpPr>
        <p:spPr>
          <a:xfrm rot="5400000">
            <a:off x="1654575" y="1269950"/>
            <a:ext cx="195600" cy="574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1"/>
          <p:cNvSpPr txBox="1"/>
          <p:nvPr/>
        </p:nvSpPr>
        <p:spPr>
          <a:xfrm>
            <a:off x="1402400" y="1756150"/>
            <a:ext cx="54579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 + b)/2     (c + d)/2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1"/>
          <p:cNvSpPr/>
          <p:nvPr/>
        </p:nvSpPr>
        <p:spPr>
          <a:xfrm rot="5400000">
            <a:off x="2490575" y="1269950"/>
            <a:ext cx="195600" cy="574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21"/>
          <p:cNvPicPr preferRelativeResize="0"/>
          <p:nvPr/>
        </p:nvPicPr>
        <p:blipFill rotWithShape="1">
          <a:blip r:embed="rId3">
            <a:alphaModFix/>
          </a:blip>
          <a:srcRect b="0" l="4616" r="0" t="0"/>
          <a:stretch/>
        </p:blipFill>
        <p:spPr>
          <a:xfrm>
            <a:off x="4188824" y="880500"/>
            <a:ext cx="2624500" cy="405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 txBox="1"/>
          <p:nvPr>
            <p:ph type="title"/>
          </p:nvPr>
        </p:nvSpPr>
        <p:spPr>
          <a:xfrm>
            <a:off x="311700" y="212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Image formation model - revisited</a:t>
            </a:r>
            <a:endParaRPr/>
          </a:p>
        </p:txBody>
      </p:sp>
      <p:pic>
        <p:nvPicPr>
          <p:cNvPr descr="sr_image_formn_model.png" id="343" name="Google Shape;3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937350"/>
            <a:ext cx="7863850" cy="3078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r_eqn.png" id="344" name="Google Shape;34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4168625"/>
            <a:ext cx="267262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2"/>
          <p:cNvSpPr txBox="1"/>
          <p:nvPr/>
        </p:nvSpPr>
        <p:spPr>
          <a:xfrm>
            <a:off x="48975" y="4788225"/>
            <a:ext cx="4818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*Slide courtesy, Super-resolution, Yossi Rubner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/>
          <p:nvPr>
            <p:ph type="title"/>
          </p:nvPr>
        </p:nvSpPr>
        <p:spPr>
          <a:xfrm>
            <a:off x="311700" y="212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Single image super-resolution</a:t>
            </a:r>
            <a:endParaRPr/>
          </a:p>
        </p:txBody>
      </p:sp>
      <p:sp>
        <p:nvSpPr>
          <p:cNvPr id="351" name="Google Shape;351;p23"/>
          <p:cNvSpPr txBox="1"/>
          <p:nvPr>
            <p:ph type="title"/>
          </p:nvPr>
        </p:nvSpPr>
        <p:spPr>
          <a:xfrm>
            <a:off x="311700" y="1279050"/>
            <a:ext cx="85206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Be faithful to the low resolution input image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Produce a detailed, realistic output image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</p:txBody>
      </p:sp>
      <p:sp>
        <p:nvSpPr>
          <p:cNvPr id="352" name="Google Shape;352;p23"/>
          <p:cNvSpPr txBox="1"/>
          <p:nvPr/>
        </p:nvSpPr>
        <p:spPr>
          <a:xfrm>
            <a:off x="457200" y="784950"/>
            <a:ext cx="30000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goals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r_mot1.png" id="353" name="Google Shape;35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300" y="2417625"/>
            <a:ext cx="3235801" cy="2276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r_mot2.png" id="354" name="Google Shape;35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3451" y="2417625"/>
            <a:ext cx="3394130" cy="22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3"/>
          <p:cNvSpPr txBox="1"/>
          <p:nvPr/>
        </p:nvSpPr>
        <p:spPr>
          <a:xfrm>
            <a:off x="125175" y="4712025"/>
            <a:ext cx="4818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*Slide courtesy, Single image super-resolution, Cs129 Computational Photography James Hays, Brown, fall 2012; Slides of Libin “Geoffrey” Sun and James Hays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Image super-resolution is ill-posed</a:t>
            </a:r>
            <a:endParaRPr/>
          </a:p>
        </p:txBody>
      </p:sp>
      <p:sp>
        <p:nvSpPr>
          <p:cNvPr id="361" name="Google Shape;361;p24"/>
          <p:cNvSpPr txBox="1"/>
          <p:nvPr>
            <p:ph idx="1" type="body"/>
          </p:nvPr>
        </p:nvSpPr>
        <p:spPr>
          <a:xfrm>
            <a:off x="311700" y="4529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rPr lang="en"/>
              <a:t>Many solutions are possible. DL comes to rescue</a:t>
            </a:r>
            <a:endParaRPr/>
          </a:p>
        </p:txBody>
      </p:sp>
      <p:pic>
        <p:nvPicPr>
          <p:cNvPr id="362" name="Google Shape;3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4080"/>
            <a:ext cx="9144001" cy="3300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/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Challenges in SR</a:t>
            </a:r>
            <a:endParaRPr/>
          </a:p>
        </p:txBody>
      </p:sp>
      <p:pic>
        <p:nvPicPr>
          <p:cNvPr id="368" name="Google Shape;3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0" y="877748"/>
            <a:ext cx="2091175" cy="303557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5"/>
          <p:cNvSpPr txBox="1"/>
          <p:nvPr/>
        </p:nvSpPr>
        <p:spPr>
          <a:xfrm>
            <a:off x="62250" y="3664225"/>
            <a:ext cx="91440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 in Super-Resolution:</a:t>
            </a: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Despite advancements in faster and deeper CNNs, recovering fine texture details during large upscaling is very difficult.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with Current Methods:</a:t>
            </a: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Most methods focus on minimizing mean squared error, leading to high PSNR but lacking high-frequency details and perceptual quality.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5"/>
          <p:cNvSpPr txBox="1"/>
          <p:nvPr/>
        </p:nvSpPr>
        <p:spPr>
          <a:xfrm>
            <a:off x="228600" y="484800"/>
            <a:ext cx="9004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bicubic (21.59dB)           SRResNet (23.53dB)          SRGAN (21.15dB)                  original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4625" y="865325"/>
            <a:ext cx="2091175" cy="3035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6825" y="865325"/>
            <a:ext cx="2091175" cy="3035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8500" y="857250"/>
            <a:ext cx="2091175" cy="303558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5"/>
          <p:cNvSpPr txBox="1"/>
          <p:nvPr/>
        </p:nvSpPr>
        <p:spPr>
          <a:xfrm>
            <a:off x="7043250" y="9400"/>
            <a:ext cx="20349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courtesy SRGAN paper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"/>
          <p:cNvSpPr txBox="1"/>
          <p:nvPr>
            <p:ph type="title"/>
          </p:nvPr>
        </p:nvSpPr>
        <p:spPr>
          <a:xfrm>
            <a:off x="135225" y="230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GAN based approach better than MSE based solution </a:t>
            </a:r>
            <a:endParaRPr/>
          </a:p>
        </p:txBody>
      </p:sp>
      <p:sp>
        <p:nvSpPr>
          <p:cNvPr id="380" name="Google Shape;380;p26"/>
          <p:cNvSpPr txBox="1"/>
          <p:nvPr>
            <p:ph idx="1" type="body"/>
          </p:nvPr>
        </p:nvSpPr>
        <p:spPr>
          <a:xfrm>
            <a:off x="5562950" y="1103650"/>
            <a:ext cx="35811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Illustration of patches from the natural image manifold (red) and super-resolved patches obtained with MSE (blue) and GAN (orange).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/>
              <a:t>The MSE-based solution appears overly smooth due to the pixel-wise average of possible solutions in the pixel space.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"/>
              <a:t>GAN drives the reconstruction towards the natural image manifold producing perceptually more convincing solutions.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381" name="Google Shape;38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17725"/>
            <a:ext cx="5532975" cy="35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6"/>
          <p:cNvSpPr txBox="1"/>
          <p:nvPr/>
        </p:nvSpPr>
        <p:spPr>
          <a:xfrm>
            <a:off x="32850" y="4810000"/>
            <a:ext cx="35811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Slide courtesy SRGAN paper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Generative Adversarial Network (GAN)</a:t>
            </a:r>
            <a:endParaRPr/>
          </a:p>
        </p:txBody>
      </p:sp>
      <p:sp>
        <p:nvSpPr>
          <p:cNvPr id="388" name="Google Shape;38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89" name="Google Shape;3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528" y="636725"/>
            <a:ext cx="8012046" cy="450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395" name="Google Shape;3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2487" y="0"/>
            <a:ext cx="6219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8"/>
          <p:cNvSpPr txBox="1"/>
          <p:nvPr/>
        </p:nvSpPr>
        <p:spPr>
          <a:xfrm>
            <a:off x="6281525" y="4356150"/>
            <a:ext cx="2610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0" i="0" lang="en" sz="831" u="none" cap="none" strike="noStrike">
                <a:solidFill>
                  <a:srgbClr val="13131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Figure courtesy SWCGAN: Generative Adversarial Network Combining Swin Transformer and CNN for Remote Sensing Image Super-Resolution</a:t>
            </a:r>
            <a:endParaRPr b="0" i="0" sz="831" u="none" cap="none" strike="noStrike">
              <a:solidFill>
                <a:srgbClr val="13131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162" y="876081"/>
            <a:ext cx="6113975" cy="29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9"/>
          <p:cNvSpPr txBox="1"/>
          <p:nvPr>
            <p:ph idx="1" type="body"/>
          </p:nvPr>
        </p:nvSpPr>
        <p:spPr>
          <a:xfrm>
            <a:off x="311700" y="3629867"/>
            <a:ext cx="86139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SRGAN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first framework capable of generating photo-realistic images with 4× upscaling factors.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Perceptual Loss Function: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Combines adversarial loss (trained to differentiate super-resolved images from real images) and content loss (based on perceptual similarity rather than pixel-wise similarity).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2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SRGAN: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Photo-Realistic Single Image Super-Resolution Using a Generative Adversarial Network</a:t>
            </a:r>
            <a:r>
              <a:rPr baseline="30000" lang="en">
                <a:latin typeface="Times New Roman"/>
                <a:ea typeface="Times New Roman"/>
                <a:cs typeface="Times New Roman"/>
                <a:sym typeface="Times New Roman"/>
              </a:rPr>
              <a:t>[2]</a:t>
            </a:r>
            <a:endParaRPr baseline="30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29"/>
          <p:cNvSpPr txBox="1"/>
          <p:nvPr>
            <p:ph idx="1" type="body"/>
          </p:nvPr>
        </p:nvSpPr>
        <p:spPr>
          <a:xfrm>
            <a:off x="404850" y="4644567"/>
            <a:ext cx="85206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Ledig, C., Theis, L., Huszár, F., Caballero, J., Cunningham, A., Acosta, A., Aitken, A., Tejani, A., Totz, J., Wang, Z. and Shi, W., 2017. Photo-realistic single image super-resolution using a generative adversarial network. In Proceedings of the IEEE conference on computer vision and pattern recognition (pp. 4681-4690).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Most common Image Pre-processing tasks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Google Shape;16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75" y="1155910"/>
            <a:ext cx="1543435" cy="144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7466" y="1121052"/>
            <a:ext cx="1543435" cy="1446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tion_blurred_img.png" id="164" name="Google Shape;16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1300" y="1528025"/>
            <a:ext cx="1881425" cy="27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53125" y="1520950"/>
            <a:ext cx="1881425" cy="2797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put_small3.png" id="166" name="Google Shape;166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000" y="3345647"/>
            <a:ext cx="1573200" cy="129352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"/>
          <p:cNvSpPr/>
          <p:nvPr/>
        </p:nvSpPr>
        <p:spPr>
          <a:xfrm>
            <a:off x="1608262" y="3818113"/>
            <a:ext cx="4782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"/>
          <p:cNvSpPr txBox="1"/>
          <p:nvPr/>
        </p:nvSpPr>
        <p:spPr>
          <a:xfrm>
            <a:off x="685856" y="705425"/>
            <a:ext cx="3012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Denoising</a:t>
            </a:r>
            <a:endParaRPr b="0" i="0" sz="18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res3.png" id="169" name="Google Shape;169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23900" y="3014175"/>
            <a:ext cx="2403599" cy="19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"/>
          <p:cNvSpPr txBox="1"/>
          <p:nvPr/>
        </p:nvSpPr>
        <p:spPr>
          <a:xfrm>
            <a:off x="5726750" y="4368800"/>
            <a:ext cx="24036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Deblurring</a:t>
            </a:r>
            <a:endParaRPr b="0" i="0" sz="18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3"/>
          <p:cNvSpPr txBox="1"/>
          <p:nvPr/>
        </p:nvSpPr>
        <p:spPr>
          <a:xfrm>
            <a:off x="-145500" y="2914550"/>
            <a:ext cx="20919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Super-resolution</a:t>
            </a:r>
            <a:endParaRPr b="0" i="0" sz="18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"/>
          <p:cNvSpPr/>
          <p:nvPr/>
        </p:nvSpPr>
        <p:spPr>
          <a:xfrm>
            <a:off x="1892709" y="1619188"/>
            <a:ext cx="599700" cy="45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6643837" y="2746575"/>
            <a:ext cx="4782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8875" y="650425"/>
            <a:ext cx="6498475" cy="31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0"/>
          <p:cNvSpPr txBox="1"/>
          <p:nvPr>
            <p:ph idx="1" type="body"/>
          </p:nvPr>
        </p:nvSpPr>
        <p:spPr>
          <a:xfrm>
            <a:off x="6900" y="3351645"/>
            <a:ext cx="8755500" cy="15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Adversarial Network Setup: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 a </a:t>
            </a: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generator (G)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discriminator (D)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solve an adversarial min-max problem where </a:t>
            </a: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aims to fool </a:t>
            </a: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classifying generated images as real.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generates realistic images while </a:t>
            </a: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tries to distinguish between super-resolved and real images, encouraging perceptually superior solutions over pixel-wise error methods like MSE.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1" name="Google Shape;411;p3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SRGAN: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Image Super-Resolution Using a GAN</a:t>
            </a:r>
            <a:endParaRPr baseline="30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1"/>
          <p:cNvPicPr preferRelativeResize="0"/>
          <p:nvPr/>
        </p:nvPicPr>
        <p:blipFill rotWithShape="1">
          <a:blip r:embed="rId3">
            <a:alphaModFix/>
          </a:blip>
          <a:srcRect b="42914" l="0" r="0" t="0"/>
          <a:stretch/>
        </p:blipFill>
        <p:spPr>
          <a:xfrm>
            <a:off x="304600" y="600725"/>
            <a:ext cx="8520600" cy="234085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1"/>
          <p:cNvSpPr txBox="1"/>
          <p:nvPr>
            <p:ph idx="1" type="body"/>
          </p:nvPr>
        </p:nvSpPr>
        <p:spPr>
          <a:xfrm>
            <a:off x="79075" y="3069883"/>
            <a:ext cx="59187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Generator Architecture: 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 using a very deep network with B residual blocks, employing 3×3 convolutional layers, batch normalization, and ParametricReLU activations.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Resolution is increased using Pixel Shuffle layers for high-quality super-resolution.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" name="Google Shape;418;p3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SRGAN: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Generator network</a:t>
            </a:r>
            <a:endParaRPr baseline="30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9" name="Google Shape;41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0525" y="2941575"/>
            <a:ext cx="3306650" cy="176642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1"/>
          <p:cNvSpPr txBox="1"/>
          <p:nvPr/>
        </p:nvSpPr>
        <p:spPr>
          <a:xfrm>
            <a:off x="6810675" y="4797125"/>
            <a:ext cx="23265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Parametric ReLU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Upsampling is done via Pixel shuffle</a:t>
            </a:r>
            <a:endParaRPr/>
          </a:p>
        </p:txBody>
      </p:sp>
      <p:sp>
        <p:nvSpPr>
          <p:cNvPr id="426" name="Google Shape;42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/>
          </a:p>
        </p:txBody>
      </p:sp>
      <p:pic>
        <p:nvPicPr>
          <p:cNvPr id="427" name="Google Shape;42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863" y="1187296"/>
            <a:ext cx="5770276" cy="33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2"/>
          <p:cNvSpPr txBox="1"/>
          <p:nvPr/>
        </p:nvSpPr>
        <p:spPr>
          <a:xfrm>
            <a:off x="752775" y="4482225"/>
            <a:ext cx="82932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6262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Rearranges elements in a tensor of shape </a:t>
            </a:r>
            <a:r>
              <a:rPr b="0" i="0" lang="en" sz="1750" u="none" cap="none" strike="noStrike">
                <a:solidFill>
                  <a:srgbClr val="26262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(∗,C×r</a:t>
            </a:r>
            <a:r>
              <a:rPr b="0" baseline="30000" i="0" lang="en" sz="1750" u="none" cap="none" strike="noStrike">
                <a:solidFill>
                  <a:srgbClr val="26262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1750" u="none" cap="none" strike="noStrike">
                <a:solidFill>
                  <a:srgbClr val="26262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,H,W)</a:t>
            </a:r>
            <a:r>
              <a:rPr b="0" i="0" lang="en" sz="1500" u="none" cap="none" strike="noStrike">
                <a:solidFill>
                  <a:srgbClr val="26262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a tensor of shape </a:t>
            </a:r>
            <a:r>
              <a:rPr b="0" i="0" lang="en" sz="1750" u="none" cap="none" strike="noStrike">
                <a:solidFill>
                  <a:srgbClr val="26262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(∗,C,H×r,W×r)</a:t>
            </a:r>
            <a:endParaRPr b="0" i="0" sz="2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33"/>
          <p:cNvPicPr preferRelativeResize="0"/>
          <p:nvPr/>
        </p:nvPicPr>
        <p:blipFill rotWithShape="1">
          <a:blip r:embed="rId3">
            <a:alphaModFix/>
          </a:blip>
          <a:srcRect b="0" l="0" r="0" t="57520"/>
          <a:stretch/>
        </p:blipFill>
        <p:spPr>
          <a:xfrm>
            <a:off x="235500" y="1444660"/>
            <a:ext cx="8755651" cy="1789964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3"/>
          <p:cNvSpPr txBox="1"/>
          <p:nvPr>
            <p:ph idx="1" type="body"/>
          </p:nvPr>
        </p:nvSpPr>
        <p:spPr>
          <a:xfrm>
            <a:off x="66975" y="3339243"/>
            <a:ext cx="90771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Discriminator Architecture: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Consists of 8 convolutional layers, with 3×3 filters increasing from 64 to 512, followed by two dense layers and a sigmoid activation for binary classification between real and super-resolved images.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LeakyReLU (α = 0.2) to maintain gradient flow for better learning.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Replaces max-pooling with strided convolutions to preserve more spatial detail during downsampling.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SRGAN: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Discriminator architecture</a:t>
            </a:r>
            <a:endParaRPr baseline="30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SRGAN: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Photo-Realistic Single Image Super-Resolution Using a Generative Adversarial Network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1" name="Google Shape;44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852" y="1553425"/>
            <a:ext cx="4219575" cy="1207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2725" y="1638125"/>
            <a:ext cx="421957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2350" y="3031575"/>
            <a:ext cx="4551277" cy="10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SRGAN 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9" name="Google Shape;4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50" y="613075"/>
            <a:ext cx="8996699" cy="45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"/>
          <p:cNvSpPr txBox="1"/>
          <p:nvPr>
            <p:ph idx="1" type="subTitle"/>
          </p:nvPr>
        </p:nvSpPr>
        <p:spPr>
          <a:xfrm>
            <a:off x="311700" y="2782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Image deblurring</a:t>
            </a:r>
            <a:endParaRPr i="1" sz="3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6"/>
          <p:cNvSpPr/>
          <p:nvPr/>
        </p:nvSpPr>
        <p:spPr>
          <a:xfrm>
            <a:off x="4005125" y="2381150"/>
            <a:ext cx="1014000" cy="50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otion_blurred_img.png" id="456" name="Google Shape;45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850" y="994625"/>
            <a:ext cx="2352875" cy="34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9000" y="911338"/>
            <a:ext cx="2352875" cy="34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6"/>
          <p:cNvSpPr txBox="1"/>
          <p:nvPr/>
        </p:nvSpPr>
        <p:spPr>
          <a:xfrm>
            <a:off x="125175" y="4788225"/>
            <a:ext cx="4818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*Slide courtesy, Single Image Blind Deconvolution, By: Tomer Peled &amp; Eitan Shterenbaum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Sources of blur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7"/>
          <p:cNvSpPr txBox="1"/>
          <p:nvPr>
            <p:ph type="title"/>
          </p:nvPr>
        </p:nvSpPr>
        <p:spPr>
          <a:xfrm>
            <a:off x="390650" y="1135475"/>
            <a:ext cx="844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Camera motion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50" y="2082525"/>
            <a:ext cx="3373921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7971" y="847975"/>
            <a:ext cx="210502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3750" y="2027775"/>
            <a:ext cx="3446100" cy="252182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7"/>
          <p:cNvSpPr/>
          <p:nvPr/>
        </p:nvSpPr>
        <p:spPr>
          <a:xfrm>
            <a:off x="4210250" y="3053500"/>
            <a:ext cx="1018200" cy="50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Sources of blur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8"/>
          <p:cNvSpPr txBox="1"/>
          <p:nvPr>
            <p:ph type="title"/>
          </p:nvPr>
        </p:nvSpPr>
        <p:spPr>
          <a:xfrm>
            <a:off x="390650" y="1135475"/>
            <a:ext cx="844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Object motion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8364" y="445025"/>
            <a:ext cx="3094562" cy="42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8"/>
          <p:cNvSpPr txBox="1"/>
          <p:nvPr/>
        </p:nvSpPr>
        <p:spPr>
          <a:xfrm>
            <a:off x="125175" y="4712025"/>
            <a:ext cx="4818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*Slide courtesy, Single Image Blind Deconvolution, By: Tomer Peled &amp; Eitan Shterenbaum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era_section.jpg" id="481" name="Google Shape;48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1613" y="716925"/>
            <a:ext cx="6639863" cy="442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Sources of blur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39"/>
          <p:cNvSpPr txBox="1"/>
          <p:nvPr>
            <p:ph type="title"/>
          </p:nvPr>
        </p:nvSpPr>
        <p:spPr>
          <a:xfrm>
            <a:off x="390650" y="1135475"/>
            <a:ext cx="84417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Defocus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>
                <a:solidFill>
                  <a:srgbClr val="0000FF"/>
                </a:solidFill>
              </a:rPr>
              <a:t>Image denoising</a:t>
            </a:r>
            <a:endParaRPr sz="3220">
              <a:solidFill>
                <a:srgbClr val="0000FF"/>
              </a:solidFill>
            </a:endParaRPr>
          </a:p>
        </p:txBody>
      </p:sp>
      <p:pic>
        <p:nvPicPr>
          <p:cNvPr id="179" name="Google Shape;17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175" y="1745108"/>
            <a:ext cx="2314771" cy="260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2805" y="1682340"/>
            <a:ext cx="2314771" cy="260521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"/>
          <p:cNvSpPr/>
          <p:nvPr/>
        </p:nvSpPr>
        <p:spPr>
          <a:xfrm>
            <a:off x="3960857" y="2579327"/>
            <a:ext cx="899100" cy="81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0"/>
          <p:cNvSpPr txBox="1"/>
          <p:nvPr>
            <p:ph type="title"/>
          </p:nvPr>
        </p:nvSpPr>
        <p:spPr>
          <a:xfrm>
            <a:off x="311700" y="212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Point Spread Function (PSF) or blur kernel</a:t>
            </a:r>
            <a:endParaRPr/>
          </a:p>
        </p:txBody>
      </p:sp>
      <p:pic>
        <p:nvPicPr>
          <p:cNvPr descr="psf_focus_blur.png" id="489" name="Google Shape;48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937350"/>
            <a:ext cx="8009819" cy="40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1"/>
          <p:cNvSpPr txBox="1"/>
          <p:nvPr>
            <p:ph type="title"/>
          </p:nvPr>
        </p:nvSpPr>
        <p:spPr>
          <a:xfrm>
            <a:off x="311700" y="212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Image formation model</a:t>
            </a:r>
            <a:endParaRPr/>
          </a:p>
        </p:txBody>
      </p:sp>
      <p:sp>
        <p:nvSpPr>
          <p:cNvPr id="495" name="Google Shape;495;p41"/>
          <p:cNvSpPr txBox="1"/>
          <p:nvPr>
            <p:ph type="title"/>
          </p:nvPr>
        </p:nvSpPr>
        <p:spPr>
          <a:xfrm>
            <a:off x="627425" y="4518750"/>
            <a:ext cx="16338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Ground truth</a:t>
            </a:r>
            <a:endParaRPr sz="1800"/>
          </a:p>
        </p:txBody>
      </p:sp>
      <p:pic>
        <p:nvPicPr>
          <p:cNvPr id="496" name="Google Shape;49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25" y="784950"/>
            <a:ext cx="2352875" cy="349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7425" y="1884538"/>
            <a:ext cx="96202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9325" y="784950"/>
            <a:ext cx="2352875" cy="3497928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1"/>
          <p:cNvSpPr/>
          <p:nvPr/>
        </p:nvSpPr>
        <p:spPr>
          <a:xfrm>
            <a:off x="3160325" y="2191725"/>
            <a:ext cx="362700" cy="3393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1"/>
          <p:cNvSpPr/>
          <p:nvPr/>
        </p:nvSpPr>
        <p:spPr>
          <a:xfrm>
            <a:off x="5135650" y="2047975"/>
            <a:ext cx="588900" cy="572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1"/>
          <p:cNvSpPr txBox="1"/>
          <p:nvPr>
            <p:ph type="title"/>
          </p:nvPr>
        </p:nvSpPr>
        <p:spPr>
          <a:xfrm>
            <a:off x="4056425" y="4518750"/>
            <a:ext cx="16338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PSF</a:t>
            </a:r>
            <a:endParaRPr sz="1800"/>
          </a:p>
        </p:txBody>
      </p:sp>
      <p:sp>
        <p:nvSpPr>
          <p:cNvPr id="502" name="Google Shape;502;p41"/>
          <p:cNvSpPr txBox="1"/>
          <p:nvPr>
            <p:ph type="title"/>
          </p:nvPr>
        </p:nvSpPr>
        <p:spPr>
          <a:xfrm>
            <a:off x="6494825" y="4442550"/>
            <a:ext cx="16338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Blurred image</a:t>
            </a:r>
            <a:endParaRPr sz="1800"/>
          </a:p>
        </p:txBody>
      </p:sp>
      <p:sp>
        <p:nvSpPr>
          <p:cNvPr id="503" name="Google Shape;503;p41"/>
          <p:cNvSpPr txBox="1"/>
          <p:nvPr/>
        </p:nvSpPr>
        <p:spPr>
          <a:xfrm>
            <a:off x="125175" y="4836073"/>
            <a:ext cx="4818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*Slide courtesy, Single Image Blind Deconvolution, By: Tomer Peled &amp; Eitan Shterenbaum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"/>
          <p:cNvSpPr txBox="1"/>
          <p:nvPr>
            <p:ph type="title"/>
          </p:nvPr>
        </p:nvSpPr>
        <p:spPr>
          <a:xfrm>
            <a:off x="311700" y="-92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PSF - Defocus blur vs Motion blur</a:t>
            </a:r>
            <a:endParaRPr/>
          </a:p>
        </p:txBody>
      </p:sp>
      <p:pic>
        <p:nvPicPr>
          <p:cNvPr id="509" name="Google Shape;50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4100" y="4119863"/>
            <a:ext cx="96202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700" y="418100"/>
            <a:ext cx="2352875" cy="349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7525" y="403950"/>
            <a:ext cx="2352875" cy="3497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tion_blurred_img.png" id="512" name="Google Shape;512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76925" y="418100"/>
            <a:ext cx="2352875" cy="3483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vin_gt_zc_4.png" id="513" name="Google Shape;513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41125" y="4130476"/>
            <a:ext cx="916000" cy="9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43"/>
          <p:cNvPicPr preferRelativeResize="0"/>
          <p:nvPr/>
        </p:nvPicPr>
        <p:blipFill rotWithShape="1">
          <a:blip r:embed="rId3">
            <a:alphaModFix/>
          </a:blip>
          <a:srcRect b="19230" l="0" r="43210" t="0"/>
          <a:stretch/>
        </p:blipFill>
        <p:spPr>
          <a:xfrm>
            <a:off x="311700" y="560525"/>
            <a:ext cx="8403718" cy="31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3"/>
          <p:cNvSpPr txBox="1"/>
          <p:nvPr>
            <p:ph idx="1" type="body"/>
          </p:nvPr>
        </p:nvSpPr>
        <p:spPr>
          <a:xfrm>
            <a:off x="311700" y="3588007"/>
            <a:ext cx="85206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pure CNN model (LaKDNet) to restore sharp, high-resolution images from blurry versions.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 depth-wise convolution with large kernels to maintain efficiency while modeling long-range pixel dependencies.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0" name="Google Shape;520;p43"/>
          <p:cNvSpPr txBox="1"/>
          <p:nvPr>
            <p:ph type="title"/>
          </p:nvPr>
        </p:nvSpPr>
        <p:spPr>
          <a:xfrm>
            <a:off x="0" y="-12175"/>
            <a:ext cx="88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Times New Roman"/>
                <a:ea typeface="Times New Roman"/>
                <a:cs typeface="Times New Roman"/>
                <a:sym typeface="Times New Roman"/>
              </a:rPr>
              <a:t>LaKDNet: Revisiting Image Deblurring with an Efficient ConvNet</a:t>
            </a:r>
            <a:r>
              <a:rPr baseline="30000" lang="en" sz="2420">
                <a:latin typeface="Times New Roman"/>
                <a:ea typeface="Times New Roman"/>
                <a:cs typeface="Times New Roman"/>
                <a:sym typeface="Times New Roman"/>
              </a:rPr>
              <a:t>[4]</a:t>
            </a:r>
            <a:endParaRPr baseline="30000" sz="24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1" name="Google Shape;521;p43"/>
          <p:cNvSpPr txBox="1"/>
          <p:nvPr>
            <p:ph idx="1" type="body"/>
          </p:nvPr>
        </p:nvSpPr>
        <p:spPr>
          <a:xfrm>
            <a:off x="404850" y="4749119"/>
            <a:ext cx="85206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Ruan, L., Bemana, M., Seidel, H.P., Myszkowski, K. and Chen, B., 2023. Revisiting image deblurring with an efficient ConvNet. arXiv preprint arXiv:2302.02234.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>
                <a:latin typeface="Times New Roman"/>
                <a:ea typeface="Times New Roman"/>
                <a:cs typeface="Times New Roman"/>
                <a:sym typeface="Times New Roman"/>
              </a:rPr>
              <a:t>LaKDNet: Revisiting Image Deblurring with an Efficient ConvNet</a:t>
            </a:r>
            <a:endParaRPr sz="23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7" name="Google Shape;527;p44"/>
          <p:cNvPicPr preferRelativeResize="0"/>
          <p:nvPr/>
        </p:nvPicPr>
        <p:blipFill rotWithShape="1">
          <a:blip r:embed="rId3">
            <a:alphaModFix/>
          </a:blip>
          <a:srcRect b="18393" l="0" r="2543" t="0"/>
          <a:stretch/>
        </p:blipFill>
        <p:spPr>
          <a:xfrm>
            <a:off x="1107253" y="484325"/>
            <a:ext cx="6869172" cy="25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4"/>
          <p:cNvSpPr txBox="1"/>
          <p:nvPr>
            <p:ph idx="1" type="body"/>
          </p:nvPr>
        </p:nvSpPr>
        <p:spPr>
          <a:xfrm>
            <a:off x="0" y="2927884"/>
            <a:ext cx="9144000" cy="21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 Type: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U-shaped hierarchical network consisting of symmetric encoder-decoder modules.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Levels: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Comprises 4 levels, each containing </a:t>
            </a:r>
            <a:r>
              <a:rPr i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LaKD blocks, where N varies across levels (</a:t>
            </a:r>
            <a:r>
              <a:rPr i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aseline="-25000" i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</a:t>
            </a:r>
            <a:r>
              <a:rPr baseline="-25000" i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</a:t>
            </a:r>
            <a:r>
              <a:rPr baseline="-25000" i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i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</a:t>
            </a:r>
            <a:r>
              <a:rPr baseline="-25000" i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​).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Processing: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Takes an input image I with dimensions H×W×3 and extracts low-level features through an initial convolutional layer.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Extraction: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Passes the features into the encoder-decoder structure for blur removal, followed by a convolution layer to recover output features.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>
                <a:latin typeface="Times New Roman"/>
                <a:ea typeface="Times New Roman"/>
                <a:cs typeface="Times New Roman"/>
                <a:sym typeface="Times New Roman"/>
              </a:rPr>
              <a:t>LaKDNet: Revisiting Image Deblurring with an Efficient ConvNet</a:t>
            </a:r>
            <a:endParaRPr sz="23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4" name="Google Shape;534;p45"/>
          <p:cNvPicPr preferRelativeResize="0"/>
          <p:nvPr/>
        </p:nvPicPr>
        <p:blipFill rotWithShape="1">
          <a:blip r:embed="rId3">
            <a:alphaModFix/>
          </a:blip>
          <a:srcRect b="17566" l="0" r="2410" t="0"/>
          <a:stretch/>
        </p:blipFill>
        <p:spPr>
          <a:xfrm>
            <a:off x="0" y="1017725"/>
            <a:ext cx="6479375" cy="2444864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5"/>
          <p:cNvSpPr txBox="1"/>
          <p:nvPr>
            <p:ph idx="1" type="body"/>
          </p:nvPr>
        </p:nvSpPr>
        <p:spPr>
          <a:xfrm>
            <a:off x="-51300" y="3813950"/>
            <a:ext cx="91440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Downsampling/Upsampling: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Utilizes pixel unshuffle for downsampling and pixel shuffle for upsampling.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Formation: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Implements skip connections from input </a:t>
            </a:r>
            <a:r>
              <a:rPr i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output </a:t>
            </a:r>
            <a:r>
              <a:rPr i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-25000" i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resulting in a global residual structure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6" name="Google Shape;53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4625" y="1600773"/>
            <a:ext cx="2453174" cy="142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6"/>
          <p:cNvSpPr txBox="1"/>
          <p:nvPr>
            <p:ph type="title"/>
          </p:nvPr>
        </p:nvSpPr>
        <p:spPr>
          <a:xfrm>
            <a:off x="616500" y="-12175"/>
            <a:ext cx="209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LaKD block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2" name="Google Shape;54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4550" y="50885"/>
            <a:ext cx="5560575" cy="33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6"/>
          <p:cNvSpPr txBox="1"/>
          <p:nvPr>
            <p:ph idx="1" type="body"/>
          </p:nvPr>
        </p:nvSpPr>
        <p:spPr>
          <a:xfrm>
            <a:off x="0" y="712500"/>
            <a:ext cx="3634500" cy="21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LaKD Block Motivation: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Designed to explore local and global dependencies while achieving a large effective receptive field (ERF) using a fully convolutional approach.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Submodules: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Comprises two main submodules—</a:t>
            </a: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mixer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fusion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4" name="Google Shape;544;p46"/>
          <p:cNvSpPr txBox="1"/>
          <p:nvPr/>
        </p:nvSpPr>
        <p:spPr>
          <a:xfrm>
            <a:off x="366800" y="3409550"/>
            <a:ext cx="8761500" cy="15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Mixer: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 to depth-wise separable convolution, utilizing unusually large kernel sizes (e.g., 9×9).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Incorporates a point-wise convolution (1×1) 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Separately mixes spatial intra-channel and depth-wise inter-channel features, enabling distant spatial location mixture.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7"/>
          <p:cNvSpPr txBox="1"/>
          <p:nvPr>
            <p:ph type="title"/>
          </p:nvPr>
        </p:nvSpPr>
        <p:spPr>
          <a:xfrm>
            <a:off x="-125" y="1402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Normal convolution vs (Depth-wise and Point-wise convolution)</a:t>
            </a:r>
            <a:endParaRPr/>
          </a:p>
        </p:txBody>
      </p:sp>
      <p:pic>
        <p:nvPicPr>
          <p:cNvPr id="550" name="Google Shape;55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1400" y="708275"/>
            <a:ext cx="4235400" cy="169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610500"/>
            <a:ext cx="4478774" cy="13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7"/>
          <p:cNvSpPr txBox="1"/>
          <p:nvPr/>
        </p:nvSpPr>
        <p:spPr>
          <a:xfrm>
            <a:off x="53875" y="1138675"/>
            <a:ext cx="4425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Normal convolution: mixes spatial and channel information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46725" y="2534300"/>
            <a:ext cx="4181376" cy="11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7"/>
          <p:cNvSpPr txBox="1"/>
          <p:nvPr/>
        </p:nvSpPr>
        <p:spPr>
          <a:xfrm>
            <a:off x="130075" y="4034275"/>
            <a:ext cx="4235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Depth-wise convolution: only mixes spatial information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47"/>
          <p:cNvSpPr txBox="1"/>
          <p:nvPr/>
        </p:nvSpPr>
        <p:spPr>
          <a:xfrm>
            <a:off x="4778275" y="4034275"/>
            <a:ext cx="4235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Point-wise convolution: only mixes channel information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7"/>
          <p:cNvSpPr txBox="1"/>
          <p:nvPr/>
        </p:nvSpPr>
        <p:spPr>
          <a:xfrm>
            <a:off x="892075" y="4567675"/>
            <a:ext cx="8117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Lot of computation is saved by using depth-wise and point-wise convolution</a:t>
            </a:r>
            <a:endParaRPr b="0" i="0" sz="16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https://www.geeksforgeeks.org/depth-wise-separable-convolutional-neural-networks/</a:t>
            </a:r>
            <a:endParaRPr b="0" i="0" sz="16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LaKD block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2" name="Google Shape;56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0825" y="3525"/>
            <a:ext cx="5647025" cy="3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8"/>
          <p:cNvSpPr txBox="1"/>
          <p:nvPr>
            <p:ph idx="1" type="body"/>
          </p:nvPr>
        </p:nvSpPr>
        <p:spPr>
          <a:xfrm>
            <a:off x="33150" y="3393275"/>
            <a:ext cx="9077700" cy="17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Fusion Module: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 depth-wise convolution layers with 3×3 kernels for efficient local information encoding.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Incorporates a gating mechanism with GELU activation to propagate and fuse features effectively.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LaKDNet: Revisiting Image Deblurring with an Efficient ConvNet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9" name="Google Shape;56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600" y="1004250"/>
            <a:ext cx="8498218" cy="413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87" name="Google Shape;18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Summary on Image Pre-processing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5" name="Google Shape;57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75" y="1152168"/>
            <a:ext cx="1059031" cy="91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043" y="1130072"/>
            <a:ext cx="1059032" cy="9171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tion_blurred_img.png" id="577" name="Google Shape;577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1100" y="905036"/>
            <a:ext cx="1414408" cy="1972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91767" y="900025"/>
            <a:ext cx="1414408" cy="19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put_small3.png" id="579" name="Google Shape;579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6800" y="2863954"/>
            <a:ext cx="1106592" cy="854147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0"/>
          <p:cNvSpPr/>
          <p:nvPr/>
        </p:nvSpPr>
        <p:spPr>
          <a:xfrm>
            <a:off x="1442579" y="3175934"/>
            <a:ext cx="336300" cy="23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0"/>
          <p:cNvSpPr txBox="1"/>
          <p:nvPr/>
        </p:nvSpPr>
        <p:spPr>
          <a:xfrm>
            <a:off x="87674" y="790400"/>
            <a:ext cx="25575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Denoising via MPRNet</a:t>
            </a:r>
            <a:endParaRPr b="0" i="0" sz="16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res3.png" id="582" name="Google Shape;582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05280" y="2645075"/>
            <a:ext cx="1690696" cy="1308099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0"/>
          <p:cNvSpPr txBox="1"/>
          <p:nvPr/>
        </p:nvSpPr>
        <p:spPr>
          <a:xfrm>
            <a:off x="5934400" y="2921000"/>
            <a:ext cx="2898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Deblurring via LaKDNet</a:t>
            </a:r>
            <a:endParaRPr b="0" i="0" sz="16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4" name="Google Shape;584;p50"/>
          <p:cNvSpPr txBox="1"/>
          <p:nvPr/>
        </p:nvSpPr>
        <p:spPr>
          <a:xfrm>
            <a:off x="0" y="2304950"/>
            <a:ext cx="2898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Super-resolution via SRGAN</a:t>
            </a:r>
            <a:endParaRPr b="0" i="0" sz="16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5" name="Google Shape;585;p50"/>
          <p:cNvSpPr/>
          <p:nvPr/>
        </p:nvSpPr>
        <p:spPr>
          <a:xfrm>
            <a:off x="1105262" y="1460638"/>
            <a:ext cx="4782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50"/>
          <p:cNvSpPr/>
          <p:nvPr/>
        </p:nvSpPr>
        <p:spPr>
          <a:xfrm>
            <a:off x="7108897" y="1768069"/>
            <a:ext cx="359400" cy="24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7" name="Google Shape;587;p50"/>
          <p:cNvPicPr preferRelativeResize="0"/>
          <p:nvPr/>
        </p:nvPicPr>
        <p:blipFill rotWithShape="1">
          <a:blip r:embed="rId9">
            <a:alphaModFix/>
          </a:blip>
          <a:srcRect b="18393" l="0" r="2543" t="0"/>
          <a:stretch/>
        </p:blipFill>
        <p:spPr>
          <a:xfrm>
            <a:off x="5303050" y="3345808"/>
            <a:ext cx="3971099" cy="1485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0"/>
          <p:cNvPicPr preferRelativeResize="0"/>
          <p:nvPr/>
        </p:nvPicPr>
        <p:blipFill rotWithShape="1">
          <a:blip r:embed="rId10">
            <a:alphaModFix/>
          </a:blip>
          <a:srcRect b="42914" l="0" r="0" t="0"/>
          <a:stretch/>
        </p:blipFill>
        <p:spPr>
          <a:xfrm>
            <a:off x="-12900" y="3987450"/>
            <a:ext cx="4377809" cy="12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21277" y="777400"/>
            <a:ext cx="2897999" cy="172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Sources of noise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6"/>
          <p:cNvSpPr txBox="1"/>
          <p:nvPr>
            <p:ph type="title"/>
          </p:nvPr>
        </p:nvSpPr>
        <p:spPr>
          <a:xfrm>
            <a:off x="390650" y="1135475"/>
            <a:ext cx="84417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Photon shot noise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Read noise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Quantization noise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….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0925" y="62175"/>
            <a:ext cx="257175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7450" y="828550"/>
            <a:ext cx="202882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1188" y="828550"/>
            <a:ext cx="416137" cy="44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6"/>
          <p:cNvCxnSpPr/>
          <p:nvPr/>
        </p:nvCxnSpPr>
        <p:spPr>
          <a:xfrm>
            <a:off x="2763500" y="2364950"/>
            <a:ext cx="1455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8" name="Google Shape;198;p6"/>
          <p:cNvCxnSpPr/>
          <p:nvPr/>
        </p:nvCxnSpPr>
        <p:spPr>
          <a:xfrm flipH="1" rot="10800000">
            <a:off x="3778675" y="1090475"/>
            <a:ext cx="1285800" cy="327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9" name="Google Shape;199;p6"/>
          <p:cNvSpPr txBox="1"/>
          <p:nvPr/>
        </p:nvSpPr>
        <p:spPr>
          <a:xfrm>
            <a:off x="4849575" y="4635825"/>
            <a:ext cx="42465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*Slide courtesy, A Tour of Image Denoising, Shahar Kovalsky, Alon Faktor; Computational photography, denoising, Jongmin Baek 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"/>
          <p:cNvSpPr txBox="1"/>
          <p:nvPr>
            <p:ph type="title"/>
          </p:nvPr>
        </p:nvSpPr>
        <p:spPr>
          <a:xfrm>
            <a:off x="311700" y="212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Image formation model</a:t>
            </a:r>
            <a:endParaRPr/>
          </a:p>
        </p:txBody>
      </p:sp>
      <p:pic>
        <p:nvPicPr>
          <p:cNvPr descr="clean_img.png" id="205" name="Google Shape;2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84950"/>
            <a:ext cx="260032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7"/>
          <p:cNvSpPr txBox="1"/>
          <p:nvPr>
            <p:ph type="title"/>
          </p:nvPr>
        </p:nvSpPr>
        <p:spPr>
          <a:xfrm>
            <a:off x="627425" y="4518750"/>
            <a:ext cx="16338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Ground truth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"/>
          <p:cNvSpPr txBox="1"/>
          <p:nvPr>
            <p:ph type="title"/>
          </p:nvPr>
        </p:nvSpPr>
        <p:spPr>
          <a:xfrm>
            <a:off x="311700" y="212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Image formation model</a:t>
            </a:r>
            <a:endParaRPr/>
          </a:p>
        </p:txBody>
      </p:sp>
      <p:pic>
        <p:nvPicPr>
          <p:cNvPr descr="clean_img.png" id="212" name="Google Shape;21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84950"/>
            <a:ext cx="260032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ise.png" id="213" name="Google Shape;21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5638" y="784950"/>
            <a:ext cx="260032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8"/>
          <p:cNvSpPr txBox="1"/>
          <p:nvPr>
            <p:ph type="title"/>
          </p:nvPr>
        </p:nvSpPr>
        <p:spPr>
          <a:xfrm>
            <a:off x="627425" y="4518750"/>
            <a:ext cx="16338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Ground truth</a:t>
            </a:r>
            <a:endParaRPr sz="1800"/>
          </a:p>
        </p:txBody>
      </p:sp>
      <p:sp>
        <p:nvSpPr>
          <p:cNvPr id="215" name="Google Shape;215;p8"/>
          <p:cNvSpPr txBox="1"/>
          <p:nvPr>
            <p:ph type="title"/>
          </p:nvPr>
        </p:nvSpPr>
        <p:spPr>
          <a:xfrm>
            <a:off x="3650875" y="4544100"/>
            <a:ext cx="16338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Additive noise</a:t>
            </a:r>
            <a:endParaRPr sz="1800"/>
          </a:p>
        </p:txBody>
      </p:sp>
      <p:sp>
        <p:nvSpPr>
          <p:cNvPr id="216" name="Google Shape;216;p8"/>
          <p:cNvSpPr/>
          <p:nvPr/>
        </p:nvSpPr>
        <p:spPr>
          <a:xfrm>
            <a:off x="2752725" y="2361600"/>
            <a:ext cx="442800" cy="515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 txBox="1"/>
          <p:nvPr>
            <p:ph type="title"/>
          </p:nvPr>
        </p:nvSpPr>
        <p:spPr>
          <a:xfrm>
            <a:off x="311700" y="212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Image formation model</a:t>
            </a:r>
            <a:endParaRPr/>
          </a:p>
        </p:txBody>
      </p:sp>
      <p:pic>
        <p:nvPicPr>
          <p:cNvPr descr="clean_img.png" id="222" name="Google Shape;22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84950"/>
            <a:ext cx="260032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ise.png" id="223" name="Google Shape;22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5638" y="784950"/>
            <a:ext cx="260032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isy_img.png" id="224" name="Google Shape;22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7000" y="784950"/>
            <a:ext cx="260032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"/>
          <p:cNvSpPr txBox="1"/>
          <p:nvPr>
            <p:ph type="title"/>
          </p:nvPr>
        </p:nvSpPr>
        <p:spPr>
          <a:xfrm>
            <a:off x="627425" y="4518750"/>
            <a:ext cx="16338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Ground truth</a:t>
            </a:r>
            <a:endParaRPr sz="1800"/>
          </a:p>
        </p:txBody>
      </p:sp>
      <p:sp>
        <p:nvSpPr>
          <p:cNvPr id="226" name="Google Shape;226;p9"/>
          <p:cNvSpPr txBox="1"/>
          <p:nvPr>
            <p:ph type="title"/>
          </p:nvPr>
        </p:nvSpPr>
        <p:spPr>
          <a:xfrm>
            <a:off x="3650875" y="4544100"/>
            <a:ext cx="16338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Additive noise</a:t>
            </a:r>
            <a:endParaRPr sz="1800"/>
          </a:p>
        </p:txBody>
      </p:sp>
      <p:sp>
        <p:nvSpPr>
          <p:cNvPr id="227" name="Google Shape;227;p9"/>
          <p:cNvSpPr txBox="1"/>
          <p:nvPr>
            <p:ph type="title"/>
          </p:nvPr>
        </p:nvSpPr>
        <p:spPr>
          <a:xfrm>
            <a:off x="6750525" y="4499750"/>
            <a:ext cx="16338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Additive noise</a:t>
            </a:r>
            <a:endParaRPr sz="1800"/>
          </a:p>
        </p:txBody>
      </p:sp>
      <p:sp>
        <p:nvSpPr>
          <p:cNvPr id="228" name="Google Shape;228;p9"/>
          <p:cNvSpPr/>
          <p:nvPr/>
        </p:nvSpPr>
        <p:spPr>
          <a:xfrm>
            <a:off x="2752725" y="2361600"/>
            <a:ext cx="442800" cy="515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9"/>
          <p:cNvSpPr/>
          <p:nvPr/>
        </p:nvSpPr>
        <p:spPr>
          <a:xfrm>
            <a:off x="5796100" y="2390250"/>
            <a:ext cx="577500" cy="4470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9"/>
          <p:cNvSpPr txBox="1"/>
          <p:nvPr/>
        </p:nvSpPr>
        <p:spPr>
          <a:xfrm>
            <a:off x="5382975" y="4788225"/>
            <a:ext cx="42465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*Slide courtesy, Computational photography, denoising, Jongmin Baek 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CCE L1</dc:creator>
</cp:coreProperties>
</file>